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40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24" saveSubsetFonts="1">
  <p:sldMasterIdLst>
    <p:sldMasterId id="2147483660" r:id="rId5"/>
  </p:sldMasterIdLst>
  <p:notesMasterIdLst>
    <p:notesMasterId r:id="rId48"/>
  </p:notesMasterIdLst>
  <p:handoutMasterIdLst>
    <p:handoutMasterId r:id="rId49"/>
  </p:handoutMasterIdLst>
  <p:sldIdLst>
    <p:sldId id="272" r:id="rId6"/>
    <p:sldId id="264" r:id="rId7"/>
    <p:sldId id="314" r:id="rId8"/>
    <p:sldId id="315" r:id="rId9"/>
    <p:sldId id="316" r:id="rId10"/>
    <p:sldId id="368" r:id="rId11"/>
    <p:sldId id="369" r:id="rId12"/>
    <p:sldId id="338" r:id="rId13"/>
    <p:sldId id="339" r:id="rId14"/>
    <p:sldId id="340" r:id="rId15"/>
    <p:sldId id="341" r:id="rId16"/>
    <p:sldId id="342" r:id="rId17"/>
    <p:sldId id="343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284" r:id="rId42"/>
    <p:sldId id="335" r:id="rId43"/>
    <p:sldId id="336" r:id="rId44"/>
    <p:sldId id="301" r:id="rId45"/>
    <p:sldId id="303" r:id="rId46"/>
    <p:sldId id="304" r:id="rId4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1992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customXml" Target="../customXml/item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CF768B7-D368-F448-A58A-46F1264D4E7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EFFABF6-B6F0-ED44-9879-4F6EC5A0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2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3911" y="2722627"/>
            <a:ext cx="4793719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Name of Event | Master subtitle style (date)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4008438" y="4029075"/>
            <a:ext cx="4611687" cy="369888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1F497D"/>
                </a:solidFill>
                <a:latin typeface="Arial"/>
                <a:cs typeface="Arial"/>
              </a:defRPr>
            </a:lvl1pPr>
            <a:lvl2pPr algn="r">
              <a:defRPr sz="1800">
                <a:latin typeface="Arial"/>
                <a:cs typeface="Arial"/>
              </a:defRPr>
            </a:lvl2pPr>
            <a:lvl3pPr algn="r">
              <a:defRPr sz="1800">
                <a:latin typeface="Arial"/>
                <a:cs typeface="Arial"/>
              </a:defRPr>
            </a:lvl3pPr>
            <a:lvl4pPr algn="r">
              <a:defRPr sz="1800">
                <a:latin typeface="Arial"/>
                <a:cs typeface="Arial"/>
              </a:defRPr>
            </a:lvl4pPr>
            <a:lvl5pPr algn="r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81" r:id="rId9"/>
    <p:sldLayoutId id="2147483682" r:id="rId10"/>
    <p:sldLayoutId id="2147483675" r:id="rId11"/>
    <p:sldLayoutId id="2147483683" r:id="rId12"/>
    <p:sldLayoutId id="2147483684" r:id="rId13"/>
    <p:sldLayoutId id="2147483676" r:id="rId14"/>
    <p:sldLayoutId id="2147483677" r:id="rId15"/>
    <p:sldLayoutId id="214748367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1235114"/>
            <a:ext cx="2680158" cy="5024284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Review</a:t>
            </a:r>
          </a:p>
          <a:p>
            <a:r>
              <a:rPr lang="en-US" dirty="0" smtClean="0"/>
              <a:t>Roles</a:t>
            </a:r>
          </a:p>
          <a:p>
            <a:r>
              <a:rPr lang="en-US" dirty="0" smtClean="0"/>
              <a:t>Lists</a:t>
            </a:r>
          </a:p>
          <a:p>
            <a:r>
              <a:rPr lang="en-US" dirty="0" smtClean="0"/>
              <a:t>Libraries</a:t>
            </a:r>
            <a:endParaRPr lang="en-US" dirty="0"/>
          </a:p>
          <a:p>
            <a:r>
              <a:rPr lang="en-US" dirty="0" smtClean="0"/>
              <a:t>Columns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Views</a:t>
            </a:r>
            <a:endParaRPr lang="en-US" dirty="0"/>
          </a:p>
          <a:p>
            <a:r>
              <a:rPr lang="en-US" dirty="0"/>
              <a:t>Pages</a:t>
            </a:r>
          </a:p>
          <a:p>
            <a:r>
              <a:rPr lang="en-US" dirty="0"/>
              <a:t>Web Parts</a:t>
            </a:r>
          </a:p>
          <a:p>
            <a:r>
              <a:rPr lang="en-US" dirty="0"/>
              <a:t>Navigation</a:t>
            </a:r>
          </a:p>
          <a:p>
            <a:r>
              <a:rPr lang="en-US" dirty="0" smtClean="0"/>
              <a:t>Office</a:t>
            </a:r>
          </a:p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124</a:t>
            </a:fld>
            <a:endParaRPr lang="en-US"/>
          </a:p>
        </p:txBody>
      </p:sp>
      <p:pic>
        <p:nvPicPr>
          <p:cNvPr id="15" name="Picture 3" descr="C:\Users\drspringall\Desktop\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29" y="1197301"/>
            <a:ext cx="3436070" cy="193815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Type: Access </a:t>
            </a:r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Microsoft </a:t>
            </a:r>
            <a:r>
              <a:rPr lang="en-US" dirty="0" smtClean="0"/>
              <a:t>Access </a:t>
            </a:r>
            <a:r>
              <a:rPr lang="en-US" dirty="0"/>
              <a:t>to view </a:t>
            </a:r>
            <a:r>
              <a:rPr lang="en-US" dirty="0" smtClean="0"/>
              <a:t>and </a:t>
            </a:r>
            <a:r>
              <a:rPr lang="en-US" dirty="0"/>
              <a:t>change </a:t>
            </a:r>
            <a:r>
              <a:rPr lang="en-US" dirty="0" smtClean="0"/>
              <a:t>library </a:t>
            </a:r>
            <a:r>
              <a:rPr lang="en-US" dirty="0"/>
              <a:t>content; </a:t>
            </a:r>
            <a:r>
              <a:rPr lang="en-US" dirty="0" smtClean="0"/>
              <a:t>it </a:t>
            </a:r>
            <a:r>
              <a:rPr lang="en-US" dirty="0"/>
              <a:t>is not </a:t>
            </a:r>
            <a:r>
              <a:rPr lang="en-US" dirty="0" smtClean="0"/>
              <a:t>available for lists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133</a:t>
            </a:fld>
            <a:endParaRPr lang="en-US"/>
          </a:p>
        </p:txBody>
      </p:sp>
      <p:pic>
        <p:nvPicPr>
          <p:cNvPr id="8" name="Picture 7" descr="Create a view with Microsoft Acces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554" y="2129473"/>
            <a:ext cx="5430982" cy="35493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60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Type: Datasheet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134</a:t>
            </a:fld>
            <a:endParaRPr lang="en-US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/>
          <a:p>
            <a:r>
              <a:rPr lang="en-US" dirty="0"/>
              <a:t>This view displays a list or library in a spreadsheet format </a:t>
            </a:r>
          </a:p>
          <a:p>
            <a:r>
              <a:rPr lang="en-US" dirty="0"/>
              <a:t>It is the same as Quick Edit</a:t>
            </a:r>
          </a:p>
          <a:p>
            <a:r>
              <a:rPr lang="en-US" dirty="0"/>
              <a:t>It </a:t>
            </a:r>
            <a:r>
              <a:rPr lang="en-US" dirty="0" smtClean="0"/>
              <a:t>is </a:t>
            </a:r>
            <a:r>
              <a:rPr lang="en-US" dirty="0"/>
              <a:t>an efficient way to change multiple rows at </a:t>
            </a:r>
            <a:r>
              <a:rPr lang="en-US" dirty="0" smtClean="0"/>
              <a:t>a time</a:t>
            </a:r>
            <a:endParaRPr lang="en-US" dirty="0"/>
          </a:p>
          <a:p>
            <a:r>
              <a:rPr lang="en-US" dirty="0"/>
              <a:t>You cannot create a grouped view in View Settings</a:t>
            </a:r>
          </a:p>
        </p:txBody>
      </p:sp>
      <p:pic>
        <p:nvPicPr>
          <p:cNvPr id="8" name="Picture 7" descr="Datasheet 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26" y="2620662"/>
            <a:ext cx="7916719" cy="3639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Type: Gantt </a:t>
            </a:r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view is used in project management to track progress and tasks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135</a:t>
            </a:fld>
            <a:endParaRPr lang="en-US"/>
          </a:p>
        </p:txBody>
      </p:sp>
      <p:pic>
        <p:nvPicPr>
          <p:cNvPr id="8" name="Picture 2" descr="C:\Users\drspringall\Desktop\Gan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6878"/>
            <a:ext cx="8229600" cy="253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Type: Start from Existing 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use an </a:t>
            </a:r>
            <a:r>
              <a:rPr lang="en-US" dirty="0" smtClean="0"/>
              <a:t>existing view </a:t>
            </a:r>
            <a:r>
              <a:rPr lang="en-US" dirty="0"/>
              <a:t>as a </a:t>
            </a:r>
            <a:r>
              <a:rPr lang="en-US" dirty="0" smtClean="0"/>
              <a:t>starting point for </a:t>
            </a:r>
            <a:r>
              <a:rPr lang="en-US" dirty="0"/>
              <a:t>a new view</a:t>
            </a:r>
          </a:p>
          <a:p>
            <a:r>
              <a:rPr lang="en-US" dirty="0"/>
              <a:t>This is very useful if you </a:t>
            </a:r>
            <a:r>
              <a:rPr lang="en-US" dirty="0" smtClean="0"/>
              <a:t>need </a:t>
            </a:r>
            <a:r>
              <a:rPr lang="en-US" dirty="0"/>
              <a:t>multiple views </a:t>
            </a:r>
            <a:r>
              <a:rPr lang="en-US" dirty="0" smtClean="0"/>
              <a:t>that do </a:t>
            </a:r>
            <a:r>
              <a:rPr lang="en-US" dirty="0"/>
              <a:t>not vary greatly, such </a:t>
            </a:r>
            <a:r>
              <a:rPr lang="en-US" dirty="0" smtClean="0"/>
              <a:t>as </a:t>
            </a:r>
            <a:r>
              <a:rPr lang="en-US" dirty="0"/>
              <a:t>the same </a:t>
            </a:r>
            <a:r>
              <a:rPr lang="en-US" dirty="0" smtClean="0"/>
              <a:t>information for </a:t>
            </a:r>
            <a:r>
              <a:rPr lang="en-US" dirty="0"/>
              <a:t>different countries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136</a:t>
            </a:fld>
            <a:endParaRPr lang="en-US"/>
          </a:p>
        </p:txBody>
      </p:sp>
      <p:pic>
        <p:nvPicPr>
          <p:cNvPr id="8" name="Picture 7" descr="Start from existing view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2" b="6868"/>
          <a:stretch/>
        </p:blipFill>
        <p:spPr bwMode="auto">
          <a:xfrm>
            <a:off x="3088563" y="2339801"/>
            <a:ext cx="3024953" cy="35739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83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</a:t>
            </a:r>
            <a:r>
              <a:rPr lang="en-US" dirty="0" smtClean="0"/>
              <a:t>Setting: Name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the </a:t>
            </a:r>
            <a:r>
              <a:rPr lang="en-US" dirty="0" smtClean="0"/>
              <a:t>name meaningful</a:t>
            </a:r>
            <a:endParaRPr lang="en-US" dirty="0"/>
          </a:p>
          <a:p>
            <a:r>
              <a:rPr lang="en-US" dirty="0"/>
              <a:t>Make it the default </a:t>
            </a:r>
            <a:r>
              <a:rPr lang="en-US" dirty="0" smtClean="0"/>
              <a:t>view </a:t>
            </a:r>
            <a:r>
              <a:rPr lang="en-US" dirty="0"/>
              <a:t>if desired</a:t>
            </a:r>
          </a:p>
          <a:p>
            <a:r>
              <a:rPr lang="en-US" dirty="0"/>
              <a:t>Use a name with no spaces </a:t>
            </a:r>
            <a:r>
              <a:rPr lang="en-US" dirty="0" smtClean="0"/>
              <a:t>(</a:t>
            </a:r>
            <a:r>
              <a:rPr lang="en-US" dirty="0" err="1"/>
              <a:t>GroupedByUnit</a:t>
            </a:r>
            <a:r>
              <a:rPr lang="en-US" dirty="0"/>
              <a:t>), then edit it later </a:t>
            </a:r>
            <a:r>
              <a:rPr lang="en-US" dirty="0" smtClean="0"/>
              <a:t>to </a:t>
            </a:r>
            <a:r>
              <a:rPr lang="en-US" dirty="0"/>
              <a:t>add spaces for readability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6" r="19110"/>
          <a:stretch/>
        </p:blipFill>
        <p:spPr bwMode="auto">
          <a:xfrm>
            <a:off x="2617532" y="2690610"/>
            <a:ext cx="4021042" cy="1964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Setting: Audience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Personal view</a:t>
            </a:r>
            <a:r>
              <a:rPr lang="en-US" dirty="0"/>
              <a:t> – A view </a:t>
            </a:r>
            <a:r>
              <a:rPr lang="en-US" dirty="0" smtClean="0"/>
              <a:t>only </a:t>
            </a:r>
            <a:r>
              <a:rPr lang="en-US" dirty="0"/>
              <a:t>you </a:t>
            </a:r>
            <a:r>
              <a:rPr lang="en-US" dirty="0" smtClean="0"/>
              <a:t>can </a:t>
            </a:r>
            <a:r>
              <a:rPr lang="en-US" dirty="0"/>
              <a:t>see. You </a:t>
            </a:r>
            <a:r>
              <a:rPr lang="en-US" dirty="0" smtClean="0"/>
              <a:t>can </a:t>
            </a:r>
            <a:r>
              <a:rPr lang="en-US" dirty="0"/>
              <a:t>use it as the </a:t>
            </a:r>
            <a:r>
              <a:rPr lang="en-US" dirty="0" smtClean="0"/>
              <a:t>starting </a:t>
            </a:r>
            <a:r>
              <a:rPr lang="en-US" dirty="0"/>
              <a:t>point for other </a:t>
            </a:r>
            <a:r>
              <a:rPr lang="en-US" dirty="0" smtClean="0"/>
              <a:t>personal views</a:t>
            </a:r>
            <a:r>
              <a:rPr lang="en-US" dirty="0"/>
              <a:t>, but not </a:t>
            </a:r>
            <a:r>
              <a:rPr lang="en-US" dirty="0" smtClean="0"/>
              <a:t>for </a:t>
            </a:r>
            <a:r>
              <a:rPr lang="en-US" dirty="0"/>
              <a:t>public views.</a:t>
            </a:r>
          </a:p>
          <a:p>
            <a:r>
              <a:rPr lang="en-US" b="1" dirty="0"/>
              <a:t>Public view</a:t>
            </a:r>
            <a:r>
              <a:rPr lang="en-US" dirty="0"/>
              <a:t> – A view that anyone </a:t>
            </a:r>
            <a:r>
              <a:rPr lang="en-US" dirty="0" smtClean="0"/>
              <a:t>can </a:t>
            </a:r>
            <a:r>
              <a:rPr lang="en-US" dirty="0"/>
              <a:t>see. You can use it as the </a:t>
            </a:r>
            <a:r>
              <a:rPr lang="en-US" dirty="0" smtClean="0"/>
              <a:t>starting </a:t>
            </a:r>
            <a:r>
              <a:rPr lang="en-US" dirty="0"/>
              <a:t>point for personal or public </a:t>
            </a:r>
            <a:r>
              <a:rPr lang="en-US" dirty="0" smtClean="0"/>
              <a:t>views</a:t>
            </a:r>
            <a:r>
              <a:rPr lang="en-US" dirty="0"/>
              <a:t>. You can set any public view to be the default view.</a:t>
            </a:r>
          </a:p>
          <a:p>
            <a:r>
              <a:rPr lang="en-US" dirty="0"/>
              <a:t>Choose carefully! It can’t be changed.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138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1"/>
          <a:stretch/>
        </p:blipFill>
        <p:spPr bwMode="auto">
          <a:xfrm>
            <a:off x="2543307" y="3174670"/>
            <a:ext cx="3976256" cy="17104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3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Setting: Columns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Check the </a:t>
            </a:r>
            <a:r>
              <a:rPr lang="en-US" dirty="0" smtClean="0"/>
              <a:t>columns </a:t>
            </a:r>
            <a:r>
              <a:rPr lang="en-US" dirty="0"/>
              <a:t>to </a:t>
            </a:r>
            <a:r>
              <a:rPr lang="en-US" dirty="0" smtClean="0"/>
              <a:t>hide or display </a:t>
            </a:r>
            <a:r>
              <a:rPr lang="en-US" dirty="0"/>
              <a:t>and </a:t>
            </a:r>
            <a:r>
              <a:rPr lang="en-US" dirty="0" smtClean="0"/>
              <a:t>define their </a:t>
            </a:r>
            <a:r>
              <a:rPr lang="en-US" dirty="0"/>
              <a:t>order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67" y="1748123"/>
            <a:ext cx="5883805" cy="4148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3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Setting: Sort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a view by one </a:t>
            </a:r>
            <a:r>
              <a:rPr lang="en-US" dirty="0" smtClean="0"/>
              <a:t>or </a:t>
            </a:r>
            <a:r>
              <a:rPr lang="en-US" dirty="0"/>
              <a:t>two </a:t>
            </a:r>
            <a:r>
              <a:rPr lang="en-US" dirty="0" smtClean="0"/>
              <a:t>columns </a:t>
            </a:r>
            <a:r>
              <a:rPr lang="en-US" dirty="0"/>
              <a:t>in </a:t>
            </a:r>
            <a:r>
              <a:rPr lang="en-US" dirty="0" smtClean="0"/>
              <a:t>ascending </a:t>
            </a:r>
            <a:r>
              <a:rPr lang="en-US" dirty="0"/>
              <a:t>or </a:t>
            </a:r>
            <a:r>
              <a:rPr lang="en-US" dirty="0" smtClean="0"/>
              <a:t>descending </a:t>
            </a:r>
            <a:r>
              <a:rPr lang="en-US" dirty="0"/>
              <a:t>order</a:t>
            </a:r>
          </a:p>
          <a:p>
            <a:r>
              <a:rPr lang="en-US" dirty="0"/>
              <a:t>If you keep sorted </a:t>
            </a:r>
            <a:r>
              <a:rPr lang="en-US" dirty="0" smtClean="0"/>
              <a:t>columns </a:t>
            </a:r>
            <a:r>
              <a:rPr lang="en-US" dirty="0"/>
              <a:t>to </a:t>
            </a:r>
            <a:r>
              <a:rPr lang="en-US" dirty="0" smtClean="0"/>
              <a:t>the left of </a:t>
            </a:r>
            <a:r>
              <a:rPr lang="en-US" dirty="0"/>
              <a:t>the view, users </a:t>
            </a:r>
            <a:r>
              <a:rPr lang="en-US" dirty="0" smtClean="0"/>
              <a:t>can more </a:t>
            </a:r>
            <a:r>
              <a:rPr lang="en-US" dirty="0"/>
              <a:t>easily determine the </a:t>
            </a:r>
            <a:r>
              <a:rPr lang="en-US" dirty="0" smtClean="0"/>
              <a:t>sort </a:t>
            </a:r>
            <a:r>
              <a:rPr lang="en-US" dirty="0"/>
              <a:t>criteria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4" t="7136"/>
          <a:stretch/>
        </p:blipFill>
        <p:spPr bwMode="auto">
          <a:xfrm>
            <a:off x="2501390" y="2342017"/>
            <a:ext cx="4205778" cy="3580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0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Setting: Filter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default, all items are </a:t>
            </a:r>
            <a:r>
              <a:rPr lang="en-US" dirty="0" smtClean="0"/>
              <a:t>shown in </a:t>
            </a:r>
            <a:r>
              <a:rPr lang="en-US" dirty="0"/>
              <a:t>a view</a:t>
            </a:r>
          </a:p>
          <a:p>
            <a:r>
              <a:rPr lang="en-US" dirty="0"/>
              <a:t>The maximum number of </a:t>
            </a:r>
            <a:r>
              <a:rPr lang="en-US" dirty="0" smtClean="0"/>
              <a:t>items in </a:t>
            </a:r>
            <a:r>
              <a:rPr lang="en-US" dirty="0"/>
              <a:t>a view is 5000</a:t>
            </a:r>
          </a:p>
          <a:p>
            <a:r>
              <a:rPr lang="en-US" dirty="0"/>
              <a:t>Filters are one method to limit </a:t>
            </a:r>
            <a:r>
              <a:rPr lang="en-US" dirty="0" smtClean="0"/>
              <a:t>the </a:t>
            </a:r>
            <a:r>
              <a:rPr lang="en-US" dirty="0"/>
              <a:t>number of items in a view</a:t>
            </a:r>
          </a:p>
          <a:p>
            <a:r>
              <a:rPr lang="en-US" dirty="0"/>
              <a:t>If there are many items, set </a:t>
            </a:r>
            <a:r>
              <a:rPr lang="en-US" dirty="0" smtClean="0"/>
              <a:t>your </a:t>
            </a:r>
            <a:r>
              <a:rPr lang="en-US" dirty="0"/>
              <a:t>filter on an indexed </a:t>
            </a:r>
            <a:r>
              <a:rPr lang="en-US" dirty="0" smtClean="0"/>
              <a:t>column </a:t>
            </a:r>
            <a:r>
              <a:rPr lang="en-US" dirty="0"/>
              <a:t>(an option under </a:t>
            </a:r>
            <a:r>
              <a:rPr lang="en-US" dirty="0" smtClean="0"/>
              <a:t>List or </a:t>
            </a:r>
            <a:r>
              <a:rPr lang="en-US" dirty="0"/>
              <a:t>Library Settings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Setting: Filter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Choose </a:t>
            </a:r>
            <a:r>
              <a:rPr lang="en-US" dirty="0"/>
              <a:t>column </a:t>
            </a:r>
            <a:r>
              <a:rPr lang="en-US" dirty="0" smtClean="0"/>
              <a:t>to filter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Choose </a:t>
            </a:r>
            <a:r>
              <a:rPr lang="en-US" dirty="0"/>
              <a:t>operation</a:t>
            </a:r>
          </a:p>
          <a:p>
            <a:pPr lvl="1"/>
            <a:r>
              <a:rPr lang="en-US" b="1" dirty="0"/>
              <a:t>Equal</a:t>
            </a:r>
            <a:r>
              <a:rPr lang="en-US" dirty="0"/>
              <a:t>, </a:t>
            </a:r>
            <a:r>
              <a:rPr lang="en-US" b="1" dirty="0"/>
              <a:t>greater</a:t>
            </a:r>
            <a:r>
              <a:rPr lang="en-US" dirty="0"/>
              <a:t>, </a:t>
            </a:r>
            <a:r>
              <a:rPr lang="en-US" b="1" dirty="0"/>
              <a:t>less</a:t>
            </a:r>
            <a:r>
              <a:rPr lang="en-US" dirty="0"/>
              <a:t> – </a:t>
            </a:r>
            <a:r>
              <a:rPr lang="en-US" dirty="0" smtClean="0"/>
              <a:t>best </a:t>
            </a:r>
            <a:br>
              <a:rPr lang="en-US" dirty="0" smtClean="0"/>
            </a:br>
            <a:r>
              <a:rPr lang="en-US" dirty="0" smtClean="0"/>
              <a:t>for numbers</a:t>
            </a:r>
            <a:endParaRPr lang="en-US" dirty="0"/>
          </a:p>
          <a:p>
            <a:pPr lvl="1"/>
            <a:r>
              <a:rPr lang="en-US" b="1" dirty="0"/>
              <a:t>Begins with</a:t>
            </a:r>
            <a:r>
              <a:rPr lang="en-US" dirty="0"/>
              <a:t>, </a:t>
            </a:r>
            <a:r>
              <a:rPr lang="en-US" b="1" dirty="0"/>
              <a:t>contains</a:t>
            </a:r>
            <a:r>
              <a:rPr lang="en-US" dirty="0"/>
              <a:t> – best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text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Enter value </a:t>
            </a:r>
            <a:r>
              <a:rPr lang="en-US" dirty="0" smtClean="0"/>
              <a:t>for comparison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filter on two values </a:t>
            </a:r>
          </a:p>
          <a:p>
            <a:pPr lvl="1"/>
            <a:r>
              <a:rPr lang="en-US" b="1" dirty="0"/>
              <a:t>And</a:t>
            </a:r>
            <a:r>
              <a:rPr lang="en-US" dirty="0"/>
              <a:t> – filter meets both criteria</a:t>
            </a:r>
          </a:p>
          <a:p>
            <a:pPr lvl="1"/>
            <a:r>
              <a:rPr lang="en-US" b="1" dirty="0"/>
              <a:t>Or</a:t>
            </a:r>
            <a:r>
              <a:rPr lang="en-US" dirty="0"/>
              <a:t> – filter meets one or both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criteria</a:t>
            </a:r>
            <a:endParaRPr lang="en-US" dirty="0"/>
          </a:p>
          <a:p>
            <a:r>
              <a:rPr lang="en-US" dirty="0" smtClean="0"/>
              <a:t>Select </a:t>
            </a:r>
            <a:r>
              <a:rPr lang="en-US" b="1" dirty="0" smtClean="0"/>
              <a:t>Show </a:t>
            </a:r>
            <a:r>
              <a:rPr lang="en-US" b="1" dirty="0"/>
              <a:t>More Columns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add </a:t>
            </a:r>
            <a:r>
              <a:rPr lang="en-US" dirty="0" smtClean="0"/>
              <a:t>up to 10 filters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1" t="5167"/>
          <a:stretch/>
        </p:blipFill>
        <p:spPr bwMode="auto">
          <a:xfrm>
            <a:off x="4129655" y="1229650"/>
            <a:ext cx="4378036" cy="41731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Views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SharePoint, you can sort and filter a list or library, but those “ad hoc” results disappear when you navigate elsewhere</a:t>
            </a:r>
          </a:p>
          <a:p>
            <a:r>
              <a:rPr lang="en-US" dirty="0"/>
              <a:t>A SharePoint view is a permanent setting that controls the way items or files are displayed </a:t>
            </a:r>
          </a:p>
          <a:p>
            <a:r>
              <a:rPr lang="en-US" dirty="0"/>
              <a:t>Creation of views is very similar for lists and libraries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Setting: Filter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values include</a:t>
            </a:r>
          </a:p>
          <a:p>
            <a:pPr lvl="1"/>
            <a:r>
              <a:rPr lang="en-US" b="1" dirty="0"/>
              <a:t>[Today]</a:t>
            </a:r>
            <a:r>
              <a:rPr lang="en-US" dirty="0"/>
              <a:t> – Shows items for the current date</a:t>
            </a:r>
          </a:p>
          <a:p>
            <a:pPr lvl="1"/>
            <a:r>
              <a:rPr lang="en-US" b="1" dirty="0"/>
              <a:t>[Me]</a:t>
            </a:r>
            <a:r>
              <a:rPr lang="en-US" dirty="0"/>
              <a:t> – Shows items for the current user</a:t>
            </a:r>
          </a:p>
          <a:p>
            <a:r>
              <a:rPr lang="en-US" dirty="0"/>
              <a:t>You can use these values in simple equations</a:t>
            </a:r>
          </a:p>
          <a:p>
            <a:r>
              <a:rPr lang="en-US" dirty="0"/>
              <a:t>For example, to show items created in the last seven </a:t>
            </a:r>
            <a:r>
              <a:rPr lang="en-US" dirty="0" smtClean="0"/>
              <a:t>days</a:t>
            </a:r>
            <a:endParaRPr lang="en-US" dirty="0"/>
          </a:p>
          <a:p>
            <a:pPr lvl="1"/>
            <a:r>
              <a:rPr lang="en-US" dirty="0"/>
              <a:t>Filter on </a:t>
            </a:r>
            <a:r>
              <a:rPr lang="en-US" b="1" dirty="0"/>
              <a:t>Created</a:t>
            </a:r>
            <a:r>
              <a:rPr lang="en-US" dirty="0"/>
              <a:t> column</a:t>
            </a:r>
          </a:p>
          <a:p>
            <a:pPr lvl="1"/>
            <a:r>
              <a:rPr lang="en-US" dirty="0"/>
              <a:t>Set operator to </a:t>
            </a:r>
            <a:r>
              <a:rPr lang="en-US" b="1" dirty="0"/>
              <a:t>is less than</a:t>
            </a:r>
            <a:endParaRPr lang="en-US" dirty="0"/>
          </a:p>
          <a:p>
            <a:pPr lvl="1"/>
            <a:r>
              <a:rPr lang="en-US" dirty="0"/>
              <a:t>Set value to </a:t>
            </a:r>
            <a:r>
              <a:rPr lang="en-US" b="1" dirty="0"/>
              <a:t>[Today]-7</a:t>
            </a:r>
            <a:r>
              <a:rPr lang="en-US" dirty="0"/>
              <a:t> (no spaces)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Setting: Tabular </a:t>
            </a:r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view places a </a:t>
            </a:r>
            <a:r>
              <a:rPr lang="en-US" dirty="0" smtClean="0"/>
              <a:t>checkbox </a:t>
            </a:r>
            <a:r>
              <a:rPr lang="en-US" dirty="0"/>
              <a:t>by </a:t>
            </a:r>
            <a:r>
              <a:rPr lang="en-US" dirty="0" smtClean="0"/>
              <a:t>each item </a:t>
            </a:r>
            <a:r>
              <a:rPr lang="en-US" dirty="0"/>
              <a:t>or file</a:t>
            </a:r>
          </a:p>
          <a:p>
            <a:r>
              <a:rPr lang="en-US" dirty="0"/>
              <a:t>Use checkboxes to perform bulk </a:t>
            </a:r>
            <a:r>
              <a:rPr lang="en-US" dirty="0" smtClean="0"/>
              <a:t>operations</a:t>
            </a:r>
            <a:r>
              <a:rPr lang="en-US" dirty="0"/>
              <a:t>, such as checking out or deleting multiple items or files</a:t>
            </a:r>
          </a:p>
          <a:p>
            <a:r>
              <a:rPr lang="en-US" dirty="0"/>
              <a:t>Must be on for Quick Edit to work in that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8" t="37200"/>
          <a:stretch/>
        </p:blipFill>
        <p:spPr bwMode="auto">
          <a:xfrm>
            <a:off x="2689272" y="2696627"/>
            <a:ext cx="3805796" cy="75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Setting: Group By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content by values in </a:t>
            </a:r>
            <a:r>
              <a:rPr lang="en-US" dirty="0" smtClean="0"/>
              <a:t>one </a:t>
            </a:r>
            <a:r>
              <a:rPr lang="en-US" dirty="0"/>
              <a:t>or two columns</a:t>
            </a:r>
          </a:p>
          <a:p>
            <a:r>
              <a:rPr lang="en-US" dirty="0"/>
              <a:t>Grouping by two columns </a:t>
            </a:r>
            <a:r>
              <a:rPr lang="en-US" dirty="0" smtClean="0"/>
              <a:t>creates </a:t>
            </a:r>
            <a:r>
              <a:rPr lang="en-US" dirty="0"/>
              <a:t>a nested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grouping</a:t>
            </a:r>
            <a:endParaRPr lang="en-US" dirty="0"/>
          </a:p>
          <a:p>
            <a:r>
              <a:rPr lang="en-US" dirty="0"/>
              <a:t>Choose </a:t>
            </a:r>
          </a:p>
          <a:p>
            <a:pPr lvl="1"/>
            <a:r>
              <a:rPr lang="en-US" dirty="0"/>
              <a:t>Ascending or descending</a:t>
            </a:r>
          </a:p>
          <a:p>
            <a:pPr lvl="1"/>
            <a:r>
              <a:rPr lang="en-US" dirty="0"/>
              <a:t>Expanded or collapsed</a:t>
            </a:r>
          </a:p>
          <a:p>
            <a:pPr lvl="1"/>
            <a:r>
              <a:rPr lang="en-US" dirty="0"/>
              <a:t>Number of groups per page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145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9" t="5033"/>
          <a:stretch/>
        </p:blipFill>
        <p:spPr bwMode="auto">
          <a:xfrm>
            <a:off x="5896415" y="1229851"/>
            <a:ext cx="2620702" cy="4138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6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Setting: Totals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columns: </a:t>
            </a:r>
          </a:p>
          <a:p>
            <a:pPr lvl="1"/>
            <a:r>
              <a:rPr lang="en-US" dirty="0"/>
              <a:t>Count</a:t>
            </a:r>
          </a:p>
          <a:p>
            <a:r>
              <a:rPr lang="en-US" dirty="0"/>
              <a:t>Number columns:</a:t>
            </a:r>
          </a:p>
          <a:p>
            <a:pPr lvl="1"/>
            <a:r>
              <a:rPr lang="en-US" dirty="0"/>
              <a:t>Count</a:t>
            </a:r>
          </a:p>
          <a:p>
            <a:pPr lvl="1"/>
            <a:r>
              <a:rPr lang="en-US" dirty="0"/>
              <a:t>Average</a:t>
            </a:r>
          </a:p>
          <a:p>
            <a:pPr lvl="1"/>
            <a:r>
              <a:rPr lang="en-US" dirty="0"/>
              <a:t>Maximum</a:t>
            </a:r>
          </a:p>
          <a:p>
            <a:pPr lvl="1"/>
            <a:r>
              <a:rPr lang="en-US" dirty="0"/>
              <a:t>Minimum</a:t>
            </a:r>
          </a:p>
          <a:p>
            <a:pPr lvl="1"/>
            <a:r>
              <a:rPr lang="en-US" dirty="0"/>
              <a:t>Depending upon the type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</a:t>
            </a:r>
            <a:r>
              <a:rPr lang="en-US" dirty="0"/>
              <a:t>, a number column can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also </a:t>
            </a:r>
            <a:r>
              <a:rPr lang="en-US" dirty="0"/>
              <a:t>have a sum, standard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deviation</a:t>
            </a:r>
            <a:r>
              <a:rPr lang="en-US" dirty="0"/>
              <a:t>, and variance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647"/>
          <a:stretch/>
        </p:blipFill>
        <p:spPr bwMode="auto">
          <a:xfrm>
            <a:off x="3950772" y="1229851"/>
            <a:ext cx="4556919" cy="27453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2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Setting: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table</a:t>
            </a:r>
          </a:p>
          <a:p>
            <a:r>
              <a:rPr lang="en-US" dirty="0"/>
              <a:t>Boxed, no labels</a:t>
            </a:r>
          </a:p>
          <a:p>
            <a:r>
              <a:rPr lang="en-US" dirty="0"/>
              <a:t>Boxed</a:t>
            </a:r>
          </a:p>
          <a:p>
            <a:r>
              <a:rPr lang="en-US" dirty="0"/>
              <a:t>Document details</a:t>
            </a:r>
          </a:p>
          <a:p>
            <a:r>
              <a:rPr lang="en-US" dirty="0"/>
              <a:t>Newsletter</a:t>
            </a:r>
          </a:p>
          <a:p>
            <a:r>
              <a:rPr lang="en-US" dirty="0"/>
              <a:t>Newsletter, no lines</a:t>
            </a:r>
          </a:p>
          <a:p>
            <a:r>
              <a:rPr lang="en-US" dirty="0"/>
              <a:t>Shaded</a:t>
            </a:r>
          </a:p>
          <a:p>
            <a:r>
              <a:rPr lang="en-US" dirty="0"/>
              <a:t>Preview pane</a:t>
            </a:r>
          </a:p>
          <a:p>
            <a:r>
              <a:rPr lang="en-US" dirty="0"/>
              <a:t>Default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Setting: Style – Basic Table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8" y="2597660"/>
            <a:ext cx="7880806" cy="1491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Setting: Style – </a:t>
            </a:r>
            <a:r>
              <a:rPr lang="en-US" dirty="0" smtClean="0"/>
              <a:t>Boxed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Only available for lists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7" y="1970202"/>
            <a:ext cx="7182181" cy="3436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3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Setting: Style – </a:t>
            </a:r>
            <a:r>
              <a:rPr lang="en-US" dirty="0" smtClean="0"/>
              <a:t>Boxed, No Labels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Only available for lists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5" y="1947160"/>
            <a:ext cx="7876094" cy="2676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4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Setting: Style – Document Details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Available for most libraries, but not lists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151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091" y="1947160"/>
            <a:ext cx="6136720" cy="3491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Setting: Style – Newsletter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Displays items in rows with lines in between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152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2" y="1933497"/>
            <a:ext cx="7857244" cy="252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7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lists and libraries have a default view, which is the view that users first see</a:t>
            </a:r>
          </a:p>
          <a:p>
            <a:r>
              <a:rPr lang="en-US" dirty="0"/>
              <a:t>The default view is usually </a:t>
            </a:r>
            <a:r>
              <a:rPr lang="en-US" b="1" dirty="0"/>
              <a:t>All Items </a:t>
            </a:r>
            <a:r>
              <a:rPr lang="en-US" dirty="0"/>
              <a:t>for lists and </a:t>
            </a:r>
            <a:r>
              <a:rPr lang="en-US" b="1" dirty="0"/>
              <a:t>All Files </a:t>
            </a:r>
            <a:r>
              <a:rPr lang="en-US" dirty="0"/>
              <a:t>for </a:t>
            </a:r>
            <a:r>
              <a:rPr lang="en-US" dirty="0" smtClean="0"/>
              <a:t>libraries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Setting: Style – Newsletter, No Lines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Displays items in rows with alternate shading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153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4" y="2080319"/>
            <a:ext cx="7861952" cy="1779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5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Setting: Style – Shaded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Displays items in rows with alternate </a:t>
            </a:r>
            <a:r>
              <a:rPr lang="en-US" dirty="0" smtClean="0"/>
              <a:t>shading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5" y="2001543"/>
            <a:ext cx="7909090" cy="1686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2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Setting: Style – Preview Pane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Displays </a:t>
            </a:r>
            <a:r>
              <a:rPr lang="en-US" dirty="0" smtClean="0"/>
              <a:t>items on left</a:t>
            </a:r>
            <a:endParaRPr lang="en-US" dirty="0"/>
          </a:p>
          <a:p>
            <a:r>
              <a:rPr lang="en-US" dirty="0"/>
              <a:t>Hover </a:t>
            </a:r>
            <a:r>
              <a:rPr lang="en-US" dirty="0" smtClean="0"/>
              <a:t>over name to display properties on </a:t>
            </a:r>
            <a:r>
              <a:rPr lang="en-US" dirty="0"/>
              <a:t>right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155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43" y="2087691"/>
            <a:ext cx="5653858" cy="35012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Setting: Style – Default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style varies, depending on type and configuration of list or library</a:t>
            </a:r>
          </a:p>
          <a:p>
            <a:r>
              <a:rPr lang="en-US" dirty="0"/>
              <a:t>This example is for a document library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156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8" y="2241583"/>
            <a:ext cx="7890226" cy="2322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4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Setting: Folders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b="1" dirty="0"/>
              <a:t>Show items </a:t>
            </a:r>
            <a:r>
              <a:rPr lang="en-US" b="1" dirty="0" smtClean="0"/>
              <a:t>inside </a:t>
            </a:r>
            <a:r>
              <a:rPr lang="en-US" b="1" dirty="0"/>
              <a:t>folders </a:t>
            </a:r>
            <a:r>
              <a:rPr lang="en-US" dirty="0"/>
              <a:t>to </a:t>
            </a:r>
            <a:r>
              <a:rPr lang="en-US" dirty="0" smtClean="0"/>
              <a:t>display folders </a:t>
            </a:r>
            <a:r>
              <a:rPr lang="en-US" dirty="0"/>
              <a:t>in the view. Open </a:t>
            </a:r>
            <a:r>
              <a:rPr lang="en-US" dirty="0" smtClean="0"/>
              <a:t>the folder </a:t>
            </a:r>
            <a:r>
              <a:rPr lang="en-US" dirty="0"/>
              <a:t>to see the items within it. </a:t>
            </a:r>
          </a:p>
          <a:p>
            <a:r>
              <a:rPr lang="en-US" dirty="0"/>
              <a:t>Select </a:t>
            </a:r>
            <a:r>
              <a:rPr lang="en-US" b="1" dirty="0"/>
              <a:t>Show all items without folders </a:t>
            </a:r>
            <a:r>
              <a:rPr lang="en-US" dirty="0" smtClean="0"/>
              <a:t>to </a:t>
            </a:r>
            <a:r>
              <a:rPr lang="en-US" dirty="0"/>
              <a:t>display all the items or files. This “flat view” does not show the folders.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157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0" t="22133"/>
          <a:stretch/>
        </p:blipFill>
        <p:spPr bwMode="auto">
          <a:xfrm>
            <a:off x="2997369" y="2596734"/>
            <a:ext cx="3129930" cy="1035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6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Setting: Item </a:t>
            </a:r>
            <a:r>
              <a:rPr lang="en-US" dirty="0" smtClean="0"/>
              <a:t>Limit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Like filters, item limit is a method to restrict the number of items in a view</a:t>
            </a:r>
          </a:p>
          <a:p>
            <a:r>
              <a:rPr lang="en-US" dirty="0" smtClean="0"/>
              <a:t>The </a:t>
            </a:r>
            <a:r>
              <a:rPr lang="en-US" dirty="0"/>
              <a:t>maximum </a:t>
            </a:r>
            <a:r>
              <a:rPr lang="en-US" dirty="0" smtClean="0"/>
              <a:t>number of items in a </a:t>
            </a:r>
            <a:r>
              <a:rPr lang="en-US" dirty="0"/>
              <a:t>view is </a:t>
            </a:r>
            <a:r>
              <a:rPr lang="en-US" dirty="0" smtClean="0"/>
              <a:t>5000, with a default of 30 </a:t>
            </a:r>
            <a:r>
              <a:rPr lang="en-US" dirty="0"/>
              <a:t>per </a:t>
            </a:r>
            <a:r>
              <a:rPr lang="en-US" dirty="0" smtClean="0"/>
              <a:t>page</a:t>
            </a:r>
            <a:endParaRPr lang="en-US" dirty="0"/>
          </a:p>
          <a:p>
            <a:r>
              <a:rPr lang="en-US" dirty="0"/>
              <a:t>You can </a:t>
            </a:r>
            <a:r>
              <a:rPr lang="en-US" dirty="0" smtClean="0"/>
              <a:t>display only one </a:t>
            </a:r>
            <a:r>
              <a:rPr lang="en-US" dirty="0"/>
              <a:t>page of results or as many pages as </a:t>
            </a:r>
            <a:r>
              <a:rPr lang="en-US" dirty="0" smtClean="0"/>
              <a:t>needed</a:t>
            </a:r>
          </a:p>
          <a:p>
            <a:r>
              <a:rPr lang="en-US" dirty="0" smtClean="0"/>
              <a:t>For </a:t>
            </a:r>
            <a:r>
              <a:rPr lang="en-US" dirty="0"/>
              <a:t>example, if you set the number of items to display </a:t>
            </a:r>
            <a:r>
              <a:rPr lang="en-US" dirty="0" smtClean="0"/>
              <a:t>as </a:t>
            </a:r>
            <a:r>
              <a:rPr lang="en-US" dirty="0"/>
              <a:t>five </a:t>
            </a:r>
            <a:r>
              <a:rPr lang="en-US" dirty="0" smtClean="0"/>
              <a:t>and limit </a:t>
            </a:r>
            <a:r>
              <a:rPr lang="en-US" dirty="0"/>
              <a:t>the total number of items returned to </a:t>
            </a:r>
            <a:r>
              <a:rPr lang="en-US" dirty="0" smtClean="0"/>
              <a:t>five, only one page with </a:t>
            </a:r>
            <a:r>
              <a:rPr lang="en-US" dirty="0"/>
              <a:t>five </a:t>
            </a:r>
            <a:r>
              <a:rPr lang="en-US" dirty="0" smtClean="0"/>
              <a:t>items appears in the view</a:t>
            </a:r>
          </a:p>
          <a:p>
            <a:r>
              <a:rPr lang="en-US" dirty="0" smtClean="0"/>
              <a:t>This </a:t>
            </a:r>
            <a:r>
              <a:rPr lang="en-US" dirty="0"/>
              <a:t>option is useful if you want to limit the number of items in web parts, such as the five most recently updated </a:t>
            </a:r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158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6" t="19697"/>
          <a:stretch/>
        </p:blipFill>
        <p:spPr bwMode="auto">
          <a:xfrm>
            <a:off x="2479250" y="4119998"/>
            <a:ext cx="4219720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Setting: Mobile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NCDOT does not </a:t>
            </a:r>
            <a:r>
              <a:rPr lang="en-US" dirty="0" smtClean="0"/>
              <a:t>use the </a:t>
            </a:r>
            <a:r>
              <a:rPr lang="en-US" b="1" dirty="0" smtClean="0"/>
              <a:t>Mobile </a:t>
            </a:r>
            <a:r>
              <a:rPr lang="en-US" dirty="0" smtClean="0"/>
              <a:t>settings</a:t>
            </a:r>
            <a:r>
              <a:rPr lang="en-US" dirty="0"/>
              <a:t>, </a:t>
            </a:r>
            <a:r>
              <a:rPr lang="en-US" dirty="0" smtClean="0"/>
              <a:t>so </a:t>
            </a:r>
            <a:r>
              <a:rPr lang="en-US" dirty="0"/>
              <a:t>do not change this </a:t>
            </a:r>
            <a:r>
              <a:rPr lang="en-US" dirty="0" smtClean="0"/>
              <a:t>last </a:t>
            </a:r>
            <a:r>
              <a:rPr lang="en-US" dirty="0"/>
              <a:t>section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159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3" t="7797"/>
          <a:stretch/>
        </p:blipFill>
        <p:spPr bwMode="auto">
          <a:xfrm>
            <a:off x="2684439" y="2002849"/>
            <a:ext cx="3815340" cy="2406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6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Learn How to…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 a view</a:t>
            </a:r>
          </a:p>
          <a:p>
            <a:r>
              <a:rPr lang="en-US" dirty="0" smtClean="0"/>
              <a:t>Delete </a:t>
            </a:r>
            <a:r>
              <a:rPr lang="en-US" dirty="0"/>
              <a:t>a </a:t>
            </a:r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160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81" y="117535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a 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LIST</a:t>
            </a:r>
            <a:r>
              <a:rPr lang="en-US" dirty="0" smtClean="0"/>
              <a:t> or </a:t>
            </a:r>
            <a:r>
              <a:rPr lang="en-US" b="1" dirty="0" smtClean="0"/>
              <a:t>LIBRARY</a:t>
            </a:r>
            <a:r>
              <a:rPr lang="en-US" dirty="0" smtClean="0"/>
              <a:t> </a:t>
            </a:r>
            <a:r>
              <a:rPr lang="en-US" dirty="0"/>
              <a:t>tab &gt; </a:t>
            </a:r>
            <a:r>
              <a:rPr lang="en-US" b="1" dirty="0" smtClean="0"/>
              <a:t>Modify View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Change settings</a:t>
            </a:r>
            <a:endParaRPr lang="en-US" dirty="0"/>
          </a:p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OK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161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2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a 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buFont typeface="+mj-lt"/>
              <a:buAutoNum type="arabicPeriod"/>
            </a:pPr>
            <a:r>
              <a:rPr lang="en-US" b="1" dirty="0"/>
              <a:t>LIST</a:t>
            </a:r>
            <a:r>
              <a:rPr lang="en-US" dirty="0"/>
              <a:t> or </a:t>
            </a:r>
            <a:r>
              <a:rPr lang="en-US" b="1" dirty="0"/>
              <a:t>LIBRARY</a:t>
            </a:r>
            <a:r>
              <a:rPr lang="en-US" dirty="0"/>
              <a:t> tab &gt; </a:t>
            </a:r>
            <a:r>
              <a:rPr lang="en-US" b="1" smtClean="0"/>
              <a:t>List </a:t>
            </a:r>
            <a:r>
              <a:rPr lang="en-US" smtClean="0"/>
              <a:t>or </a:t>
            </a:r>
            <a:r>
              <a:rPr lang="en-US" b="1" dirty="0" smtClean="0"/>
              <a:t>Library Settings</a:t>
            </a:r>
            <a:endParaRPr lang="en-US" b="1" dirty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Select view &gt; </a:t>
            </a:r>
            <a:r>
              <a:rPr lang="en-US" b="1" dirty="0" smtClean="0"/>
              <a:t>Delete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pPr marL="0" indent="0">
              <a:buNone/>
            </a:pPr>
            <a:endParaRPr lang="en-US" dirty="0"/>
          </a:p>
          <a:p>
            <a:pPr marL="227013" indent="-227013">
              <a:buFont typeface="+mj-lt"/>
              <a:buAutoNum type="arabicPeriod"/>
            </a:pPr>
            <a:r>
              <a:rPr lang="en-US" b="1" dirty="0"/>
              <a:t>LIST</a:t>
            </a:r>
            <a:r>
              <a:rPr lang="en-US" dirty="0"/>
              <a:t> or </a:t>
            </a:r>
            <a:r>
              <a:rPr lang="en-US" b="1" dirty="0"/>
              <a:t>LIBRARY</a:t>
            </a:r>
            <a:r>
              <a:rPr lang="en-US" dirty="0"/>
              <a:t> tab &gt; </a:t>
            </a:r>
            <a:r>
              <a:rPr lang="en-US" b="1" dirty="0" smtClean="0"/>
              <a:t>Modify View </a:t>
            </a:r>
            <a:r>
              <a:rPr lang="en-US" dirty="0" smtClean="0"/>
              <a:t>&gt; </a:t>
            </a:r>
            <a:r>
              <a:rPr lang="en-US" b="1" dirty="0" smtClean="0"/>
              <a:t>Delete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cannot delete the default view and you cannot delete a view if it is the only one.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162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2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Views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 list and libraries have additional views that are automatically created</a:t>
            </a:r>
          </a:p>
          <a:p>
            <a:r>
              <a:rPr lang="en-US" b="1" dirty="0"/>
              <a:t>Calendar</a:t>
            </a:r>
            <a:r>
              <a:rPr lang="en-US" dirty="0"/>
              <a:t> – Calendar, Current Events</a:t>
            </a:r>
          </a:p>
          <a:p>
            <a:r>
              <a:rPr lang="en-US" b="1" dirty="0"/>
              <a:t>Discussion Board </a:t>
            </a:r>
            <a:r>
              <a:rPr lang="en-US" dirty="0"/>
              <a:t>– Recent, My Discussions, Features, Unanswered questions, Answered questions</a:t>
            </a:r>
          </a:p>
          <a:p>
            <a:r>
              <a:rPr lang="en-US" b="1" dirty="0"/>
              <a:t>If Content Approval is enabled </a:t>
            </a:r>
            <a:r>
              <a:rPr lang="en-US" dirty="0"/>
              <a:t>–Approve/reject Items, My submissions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Your </a:t>
            </a:r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meaningful names for public views so all users can understand them</a:t>
            </a:r>
          </a:p>
          <a:p>
            <a:r>
              <a:rPr lang="en-US" dirty="0"/>
              <a:t>If you only need a view for your own use, create a personal view so the list of views isn’t cluttered</a:t>
            </a:r>
          </a:p>
          <a:p>
            <a:r>
              <a:rPr lang="en-US" dirty="0"/>
              <a:t>If you only need a view for use in a web part, create the view within the web part so the list of views isn’t cluttered (more on web parts later)</a:t>
            </a:r>
          </a:p>
          <a:p>
            <a:r>
              <a:rPr lang="en-US" dirty="0"/>
              <a:t>Display the most useful information in the view so users don’t have to open items or </a:t>
            </a:r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</a:t>
            </a:r>
            <a:r>
              <a:rPr lang="en-US" dirty="0" smtClean="0"/>
              <a:t>View Changes </a:t>
            </a:r>
            <a:r>
              <a:rPr lang="en-US" dirty="0"/>
              <a:t>Go Live?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Inside</a:t>
            </a:r>
          </a:p>
          <a:p>
            <a:pPr lvl="1"/>
            <a:r>
              <a:rPr lang="en-US" dirty="0"/>
              <a:t>Immediately</a:t>
            </a:r>
          </a:p>
          <a:p>
            <a:pPr lvl="0"/>
            <a:r>
              <a:rPr lang="en-US" dirty="0"/>
              <a:t>Connect team/project sites</a:t>
            </a:r>
          </a:p>
          <a:p>
            <a:pPr lvl="1"/>
            <a:r>
              <a:rPr lang="en-US" dirty="0"/>
              <a:t>Immediately</a:t>
            </a:r>
          </a:p>
          <a:p>
            <a:pPr lvl="0"/>
            <a:r>
              <a:rPr lang="en-US" dirty="0"/>
              <a:t>Unauthenticated (public) area of Connect</a:t>
            </a:r>
          </a:p>
          <a:p>
            <a:pPr lvl="1"/>
            <a:r>
              <a:rPr lang="en-US" dirty="0"/>
              <a:t>Make changes on a staging server; changes are copied to a production server at :42 after the hour</a:t>
            </a:r>
          </a:p>
          <a:p>
            <a:pPr lvl="0"/>
            <a:r>
              <a:rPr lang="en-US" dirty="0"/>
              <a:t>There may be review or </a:t>
            </a:r>
            <a:r>
              <a:rPr lang="en-US" dirty="0" smtClean="0"/>
              <a:t>approval </a:t>
            </a:r>
            <a:r>
              <a:rPr lang="en-US" dirty="0"/>
              <a:t>processes in your area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4: Views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0" indent="-227013">
              <a:buFont typeface="+mj-lt"/>
              <a:buAutoNum type="arabicPeriod"/>
            </a:pPr>
            <a:r>
              <a:rPr lang="en-US" dirty="0"/>
              <a:t>Go to the Designer Class home page</a:t>
            </a:r>
          </a:p>
          <a:p>
            <a:pPr marL="227013" lvl="0" indent="-227013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Exercises</a:t>
            </a:r>
            <a:r>
              <a:rPr lang="en-US" dirty="0"/>
              <a:t> for the links you’ll </a:t>
            </a:r>
            <a:r>
              <a:rPr lang="en-US" dirty="0" smtClean="0"/>
              <a:t>need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165</a:t>
            </a:fld>
            <a:endParaRPr lang="en-US"/>
          </a:p>
        </p:txBody>
      </p:sp>
      <p:pic>
        <p:nvPicPr>
          <p:cNvPr id="5" name="Picture 2" descr="C:\Users\drspringall\Desktop\sharepoint_icons copy-07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67" y="2489409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Views Are Available?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to three views </a:t>
            </a:r>
            <a:r>
              <a:rPr lang="en-US" dirty="0" smtClean="0"/>
              <a:t>are </a:t>
            </a:r>
            <a:r>
              <a:rPr lang="en-US" dirty="0"/>
              <a:t>listed at the top </a:t>
            </a:r>
            <a:br>
              <a:rPr lang="en-US" dirty="0"/>
            </a:br>
            <a:r>
              <a:rPr lang="en-US" dirty="0"/>
              <a:t>of the list or library; </a:t>
            </a:r>
            <a:r>
              <a:rPr lang="en-US" dirty="0" smtClean="0"/>
              <a:t>select the </a:t>
            </a:r>
            <a:r>
              <a:rPr lang="en-US" dirty="0"/>
              <a:t>ellipsis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see if there are more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The </a:t>
            </a:r>
            <a:r>
              <a:rPr lang="en-US" b="1" dirty="0" smtClean="0"/>
              <a:t>LIBRARY </a:t>
            </a:r>
            <a:r>
              <a:rPr lang="en-US" dirty="0" smtClean="0"/>
              <a:t>or </a:t>
            </a:r>
            <a:r>
              <a:rPr lang="en-US" b="1" dirty="0"/>
              <a:t>LIST </a:t>
            </a:r>
            <a:r>
              <a:rPr lang="en-US" dirty="0" smtClean="0"/>
              <a:t>tab also </a:t>
            </a:r>
            <a:br>
              <a:rPr lang="en-US" dirty="0" smtClean="0"/>
            </a:br>
            <a:r>
              <a:rPr lang="en-US" dirty="0" smtClean="0"/>
              <a:t>displays available </a:t>
            </a:r>
            <a:r>
              <a:rPr lang="en-US" dirty="0"/>
              <a:t>views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16" y="1224598"/>
            <a:ext cx="3657600" cy="12338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859516" y="2833239"/>
            <a:ext cx="3657600" cy="1904814"/>
            <a:chOff x="5029200" y="4140969"/>
            <a:chExt cx="3657600" cy="190481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140969"/>
              <a:ext cx="3657600" cy="19048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6156455" y="4188841"/>
              <a:ext cx="377852" cy="266012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167831" y="4454853"/>
              <a:ext cx="1089477" cy="159093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15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Learn How to…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view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129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81" y="1175357"/>
            <a:ext cx="3419149" cy="34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6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/>
              <a:t>a </a:t>
            </a:r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>
              <a:buFont typeface="+mj-lt"/>
              <a:buAutoNum type="arabicPeriod"/>
            </a:pPr>
            <a:r>
              <a:rPr lang="en-US" b="1" dirty="0" smtClean="0"/>
              <a:t>LIST</a:t>
            </a:r>
            <a:r>
              <a:rPr lang="en-US" dirty="0" smtClean="0"/>
              <a:t> or </a:t>
            </a:r>
            <a:r>
              <a:rPr lang="en-US" b="1" dirty="0"/>
              <a:t>LIBRARY </a:t>
            </a:r>
            <a:r>
              <a:rPr lang="en-US" dirty="0" smtClean="0"/>
              <a:t>tab </a:t>
            </a:r>
            <a:r>
              <a:rPr lang="en-US" dirty="0" smtClean="0"/>
              <a:t>&gt; </a:t>
            </a:r>
            <a:r>
              <a:rPr lang="en-US" b="1" dirty="0" smtClean="0"/>
              <a:t>Create view</a:t>
            </a:r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Choose view </a:t>
            </a:r>
            <a:r>
              <a:rPr lang="en-US" dirty="0"/>
              <a:t>type </a:t>
            </a:r>
            <a:endParaRPr lang="en-US" dirty="0" smtClean="0"/>
          </a:p>
          <a:p>
            <a:pPr marL="227013" indent="-227013">
              <a:buFont typeface="+mj-lt"/>
              <a:buAutoNum type="arabicPeriod"/>
            </a:pPr>
            <a:r>
              <a:rPr lang="en-US" dirty="0" smtClean="0"/>
              <a:t>Enter </a:t>
            </a:r>
            <a:r>
              <a:rPr lang="en-US" dirty="0"/>
              <a:t>view </a:t>
            </a:r>
            <a:r>
              <a:rPr lang="en-US" dirty="0" smtClean="0"/>
              <a:t>name &gt; </a:t>
            </a:r>
            <a:r>
              <a:rPr lang="en-US" dirty="0" smtClean="0"/>
              <a:t>Complete additional settings </a:t>
            </a:r>
            <a:r>
              <a:rPr lang="en-US" dirty="0" smtClean="0"/>
              <a:t>&gt; </a:t>
            </a:r>
            <a:r>
              <a:rPr lang="en-US" b="1" dirty="0" smtClean="0"/>
              <a:t>OK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Sort </a:t>
            </a:r>
            <a:r>
              <a:rPr lang="en-US" dirty="0"/>
              <a:t>or filter current view &gt; </a:t>
            </a:r>
            <a:r>
              <a:rPr lang="en-US" b="1" dirty="0"/>
              <a:t>SAVE THIS </a:t>
            </a:r>
            <a:r>
              <a:rPr lang="en-US" b="1" dirty="0" smtClean="0"/>
              <a:t>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Enter </a:t>
            </a:r>
            <a:r>
              <a:rPr lang="en-US" dirty="0"/>
              <a:t>view name &gt; Define audience &gt; </a:t>
            </a:r>
            <a:r>
              <a:rPr lang="en-US" b="1" dirty="0" smtClean="0"/>
              <a:t>Save</a:t>
            </a:r>
            <a:endParaRPr lang="en-US" b="1" dirty="0"/>
          </a:p>
          <a:p>
            <a:pPr marL="227013" indent="-227013">
              <a:buFont typeface="+mj-lt"/>
              <a:buAutoNum type="arabicPeriod" startAt="5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130</a:t>
            </a:fld>
            <a:endParaRPr lang="en-US"/>
          </a:p>
        </p:txBody>
      </p:sp>
      <p:pic>
        <p:nvPicPr>
          <p:cNvPr id="5" name="Picture 4" descr="C:\Users\drspringall\Desktop\sharepoint_icons copy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45" y="165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71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Type: Standard 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view displays items and files in rows</a:t>
            </a:r>
          </a:p>
          <a:p>
            <a:r>
              <a:rPr lang="en-US" dirty="0"/>
              <a:t>A standard view of all items or files is the default for most lists and libraries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131</a:t>
            </a:fld>
            <a:endParaRPr lang="en-US"/>
          </a:p>
        </p:txBody>
      </p:sp>
      <p:pic>
        <p:nvPicPr>
          <p:cNvPr id="8" name="Picture 7" descr="Standard View with Expanded Recurring Events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18" y="2345404"/>
            <a:ext cx="5680363" cy="243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Type: Calendar </a:t>
            </a:r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view is automatically created for calendars; it is available for any list or library with a date </a:t>
            </a:r>
            <a:r>
              <a:rPr lang="en-US" dirty="0" smtClean="0"/>
              <a:t>and </a:t>
            </a:r>
            <a:r>
              <a:rPr lang="en-US" dirty="0"/>
              <a:t>time </a:t>
            </a:r>
            <a:r>
              <a:rPr lang="en-US" dirty="0" smtClean="0"/>
              <a:t>column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132</a:t>
            </a:fld>
            <a:endParaRPr lang="en-US"/>
          </a:p>
        </p:txBody>
      </p:sp>
      <p:pic>
        <p:nvPicPr>
          <p:cNvPr id="8" name="Picture 7" descr="Calendar view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0" r="12795"/>
          <a:stretch/>
        </p:blipFill>
        <p:spPr bwMode="auto">
          <a:xfrm>
            <a:off x="1573705" y="2196973"/>
            <a:ext cx="5915891" cy="306804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16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rgbClr val="1F497D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BD1ACF8B4E43A5A6492C8BECE13E" ma:contentTypeVersion="5" ma:contentTypeDescription="Create a new document." ma:contentTypeScope="" ma:versionID="81d941f707148197c8215f35901e57b6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targetNamespace="http://schemas.microsoft.com/office/2006/metadata/properties" ma:root="true" ma:fieldsID="cb66e1d07e5dc48b1e035d83d0267873" ns1:_="" ns2:_="">
    <xsd:import namespace="http://schemas.microsoft.com/sharepoint/v3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UserForTrainingPages" minOccurs="0"/>
                <xsd:element ref="ns2:Web_x0020_Site" minOccurs="0"/>
                <xsd:element ref="ns2:OrderTrainingMaterialsContributor" minOccurs="0"/>
                <xsd:element ref="ns2:OrderTrainingMaterialsDesigner" minOccurs="0"/>
                <xsd:element ref="ns2:Order1" minOccurs="0"/>
                <xsd:element ref="ns2:TrainingMaterial" minOccurs="0"/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UserForTrainingPages" ma:index="4" nillable="true" ma:displayName="UserForTrainingPages" ma:internalName="UserForTrainingPag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struction Contributor-Desktop"/>
                    <xsd:enumeration value="Construction Contributor-iPad"/>
                    <xsd:enumeration value="Contributor"/>
                    <xsd:enumeration value="Delegated Access Manager"/>
                    <xsd:enumeration value="Designer"/>
                    <xsd:enumeration value="End User"/>
                  </xsd:restriction>
                </xsd:simpleType>
              </xsd:element>
            </xsd:sequence>
          </xsd:extension>
        </xsd:complexContent>
      </xsd:complexType>
    </xsd:element>
    <xsd:element name="Web_x0020_Site" ma:index="5" nillable="true" ma:displayName="Website" ma:internalName="Web_x0020_Sit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nect"/>
                    <xsd:enumeration value="Inside"/>
                  </xsd:restriction>
                </xsd:simpleType>
              </xsd:element>
            </xsd:sequence>
          </xsd:extension>
        </xsd:complexContent>
      </xsd:complexType>
    </xsd:element>
    <xsd:element name="OrderTrainingMaterialsContributor" ma:index="6" nillable="true" ma:displayName="OrderC" ma:decimals="0" ma:indexed="true" ma:internalName="OrderTrainingMaterialsContributor" ma:percentage="FALSE">
      <xsd:simpleType>
        <xsd:restriction base="dms:Number"/>
      </xsd:simpleType>
    </xsd:element>
    <xsd:element name="OrderTrainingMaterialsDesigner" ma:index="7" nillable="true" ma:displayName="OrderD" ma:decimals="0" ma:indexed="true" ma:internalName="OrderTrainingMaterialsDesigner" ma:percentage="FALSE">
      <xsd:simpleType>
        <xsd:restriction base="dms:Number"/>
      </xsd:simpleType>
    </xsd:element>
    <xsd:element name="Order1" ma:index="8" nillable="true" ma:displayName="OrderE" ma:decimals="0" ma:indexed="true" ma:internalName="Order1" ma:percentage="FALSE">
      <xsd:simpleType>
        <xsd:restriction base="dms:Number"/>
      </xsd:simpleType>
    </xsd:element>
    <xsd:element name="TrainingMaterial" ma:index="9" nillable="true" ma:displayName="TrainingMaterial" ma:format="Dropdown" ma:internalName="TrainingMaterial">
      <xsd:simpleType>
        <xsd:restriction base="dms:Choice">
          <xsd:enumeration value="N/A"/>
          <xsd:enumeration value="Exercise"/>
          <xsd:enumeration value="Presentation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7ef604a7-ebc4-47af-96e9-7f1ad444f50a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CONNECT-581-60</_dlc_DocId>
    <_dlc_DocIdUrl xmlns="16f00c2e-ac5c-418b-9f13-a0771dbd417d">
      <Url>https://connect.ncdot.gov/help/SharePoint-Training/_layouts/15/DocIdRedir.aspx?ID=CONNECT-581-60</Url>
      <Description>CONNECT-581-60</Description>
    </_dlc_DocIdUrl>
    <TrainingMaterial xmlns="16f00c2e-ac5c-418b-9f13-a0771dbd417d">Presentation</TrainingMaterial>
    <OrderTrainingMaterialsContributor xmlns="16f00c2e-ac5c-418b-9f13-a0771dbd417d" xsi:nil="true"/>
    <UserForTrainingPages xmlns="16f00c2e-ac5c-418b-9f13-a0771dbd417d">
      <Value>Designer</Value>
    </UserForTrainingPages>
    <Web_x0020_Site xmlns="16f00c2e-ac5c-418b-9f13-a0771dbd417d">
      <Value>Connect</Value>
      <Value>Inside</Value>
    </Web_x0020_Site>
    <OrderTrainingMaterialsDesigner xmlns="16f00c2e-ac5c-418b-9f13-a0771dbd417d">7</OrderTrainingMaterialsDesigner>
    <Order1 xmlns="16f00c2e-ac5c-418b-9f13-a0771dbd417d" xsi:nil="true"/>
    <URL xmlns="http://schemas.microsoft.com/sharepoint/v3">
      <Url xsi:nil="true"/>
      <Description xsi:nil="true"/>
    </URL>
  </documentManagement>
</p:properties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844C1C18-7E20-487D-9C83-BBDAD6500AA2}"/>
</file>

<file path=customXml/itemProps2.xml><?xml version="1.0" encoding="utf-8"?>
<ds:datastoreItem xmlns:ds="http://schemas.openxmlformats.org/officeDocument/2006/customXml" ds:itemID="{39DE023D-F9F7-499C-B544-D9EB24AB0688}"/>
</file>

<file path=customXml/itemProps3.xml><?xml version="1.0" encoding="utf-8"?>
<ds:datastoreItem xmlns:ds="http://schemas.openxmlformats.org/officeDocument/2006/customXml" ds:itemID="{FD0A43FD-1F3B-4F49-ABAF-11ECF8678665}"/>
</file>

<file path=customXml/itemProps4.xml><?xml version="1.0" encoding="utf-8"?>
<ds:datastoreItem xmlns:ds="http://schemas.openxmlformats.org/officeDocument/2006/customXml" ds:itemID="{5BD21E0E-FD7B-4E59-A8CA-EC08FCCD0355}"/>
</file>

<file path=customXml/itemProps5.xml><?xml version="1.0" encoding="utf-8"?>
<ds:datastoreItem xmlns:ds="http://schemas.openxmlformats.org/officeDocument/2006/customXml" ds:itemID="{9FA41B81-B479-4857-845C-AE427161A72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1386</Words>
  <Application>Microsoft Office PowerPoint</Application>
  <PresentationFormat>On-screen Show (4:3)</PresentationFormat>
  <Paragraphs>229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2_Office Theme</vt:lpstr>
      <vt:lpstr>Agenda</vt:lpstr>
      <vt:lpstr>About Views</vt:lpstr>
      <vt:lpstr>Default View</vt:lpstr>
      <vt:lpstr>Other Views</vt:lpstr>
      <vt:lpstr>What Views Are Available?</vt:lpstr>
      <vt:lpstr>Let’s Learn How to…</vt:lpstr>
      <vt:lpstr>Create a View</vt:lpstr>
      <vt:lpstr>View Type: Standard View</vt:lpstr>
      <vt:lpstr>View Type: Calendar View</vt:lpstr>
      <vt:lpstr>View Type: Access View</vt:lpstr>
      <vt:lpstr>View Type: Datasheet View</vt:lpstr>
      <vt:lpstr>View Type: Gantt View</vt:lpstr>
      <vt:lpstr>View Type: Start from Existing View</vt:lpstr>
      <vt:lpstr>View Setting: Name</vt:lpstr>
      <vt:lpstr>View Setting: Audience</vt:lpstr>
      <vt:lpstr>View Setting: Columns</vt:lpstr>
      <vt:lpstr>View Setting: Sort</vt:lpstr>
      <vt:lpstr>View Setting: Filter</vt:lpstr>
      <vt:lpstr>View Setting: Filter</vt:lpstr>
      <vt:lpstr>View Setting: Filter</vt:lpstr>
      <vt:lpstr>View Setting: Tabular View</vt:lpstr>
      <vt:lpstr>View Setting: Group By </vt:lpstr>
      <vt:lpstr>View Setting: Totals</vt:lpstr>
      <vt:lpstr>View Setting: Style</vt:lpstr>
      <vt:lpstr>View Setting: Style – Basic Table </vt:lpstr>
      <vt:lpstr>View Setting: Style – Boxed</vt:lpstr>
      <vt:lpstr>View Setting: Style – Boxed, No Labels</vt:lpstr>
      <vt:lpstr>View Setting: Style – Document Details</vt:lpstr>
      <vt:lpstr>View Setting: Style – Newsletter </vt:lpstr>
      <vt:lpstr>View Setting: Style – Newsletter, No Lines </vt:lpstr>
      <vt:lpstr>View Setting: Style – Shaded </vt:lpstr>
      <vt:lpstr>View Setting: Style – Preview Pane</vt:lpstr>
      <vt:lpstr>View Setting: Style – Default </vt:lpstr>
      <vt:lpstr>View Setting: Folders</vt:lpstr>
      <vt:lpstr>View Setting: Item Limit</vt:lpstr>
      <vt:lpstr>View Setting: Mobile</vt:lpstr>
      <vt:lpstr>Let’s Learn How to…</vt:lpstr>
      <vt:lpstr>Edit a View</vt:lpstr>
      <vt:lpstr>Delete a View</vt:lpstr>
      <vt:lpstr>Plan Your View</vt:lpstr>
      <vt:lpstr>When Do View Changes Go Live?</vt:lpstr>
      <vt:lpstr>Exercise 4: Views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Views</dc:title>
  <dc:creator>Taryn Dietrich</dc:creator>
  <cp:lastModifiedBy>Deanna R. Springall</cp:lastModifiedBy>
  <cp:revision>90</cp:revision>
  <cp:lastPrinted>2015-12-07T18:49:25Z</cp:lastPrinted>
  <dcterms:created xsi:type="dcterms:W3CDTF">2015-07-07T20:02:11Z</dcterms:created>
  <dcterms:modified xsi:type="dcterms:W3CDTF">2015-12-09T20:05:54Z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 Content Type">
    <vt:lpwstr>51;#Presentations|42a9a3f5-86e7-4c9d-84c8-583bc2621149</vt:lpwstr>
  </property>
  <property fmtid="{D5CDD505-2E9C-101B-9397-08002B2CF9AE}" pid="3" name="Data Security Classification">
    <vt:lpwstr>48;#Unrestricted|636b637e-5f92-4725-a3a5-7ffa269098d1</vt:lpwstr>
  </property>
  <property fmtid="{D5CDD505-2E9C-101B-9397-08002B2CF9AE}" pid="4" name="ContentTypeId">
    <vt:lpwstr>0x010100911DBD1ACF8B4E43A5A6492C8BECE13E</vt:lpwstr>
  </property>
  <property fmtid="{D5CDD505-2E9C-101B-9397-08002B2CF9AE}" pid="5" name="Business_x0020_Content_x0020_Type">
    <vt:lpwstr>51;#Presentations|42a9a3f5-86e7-4c9d-84c8-583bc2621149</vt:lpwstr>
  </property>
  <property fmtid="{D5CDD505-2E9C-101B-9397-08002B2CF9AE}" pid="6" name="Data_x0020_Security_x0020_Classification">
    <vt:lpwstr>48;#Unrestricted|636b637e-5f92-4725-a3a5-7ffa269098d1</vt:lpwstr>
  </property>
  <property fmtid="{D5CDD505-2E9C-101B-9397-08002B2CF9AE}" pid="7" name="_dlc_DocIdItemGuid">
    <vt:lpwstr>36172f95-c6c0-48f5-97d3-469ff737f758</vt:lpwstr>
  </property>
  <property fmtid="{D5CDD505-2E9C-101B-9397-08002B2CF9AE}" pid="8" name="Order">
    <vt:r8>6000</vt:r8>
  </property>
</Properties>
</file>